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2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5" userDrawn="1">
          <p15:clr>
            <a:srgbClr val="A4A3A4"/>
          </p15:clr>
        </p15:guide>
        <p15:guide id="2" pos="74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5"/>
    <p:restoredTop sz="94523"/>
  </p:normalViewPr>
  <p:slideViewPr>
    <p:cSldViewPr snapToGrid="0" snapToObjects="1" showGuides="1">
      <p:cViewPr varScale="1">
        <p:scale>
          <a:sx n="87" d="100"/>
          <a:sy n="87" d="100"/>
        </p:scale>
        <p:origin x="372" y="84"/>
      </p:cViewPr>
      <p:guideLst>
        <p:guide orient="horz" pos="3725"/>
        <p:guide pos="7423"/>
      </p:guideLst>
    </p:cSldViewPr>
  </p:slideViewPr>
  <p:notesTextViewPr>
    <p:cViewPr>
      <p:scale>
        <a:sx n="65" d="100"/>
        <a:sy n="6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3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22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0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4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03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6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3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9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8D37-D0A8-5249-BE3D-DAAC19A50B9B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E9F0-B97B-8A46-83E5-6B93267C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1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HGSS Leadership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71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65125"/>
            <a:ext cx="10515600" cy="525343"/>
          </a:xfrm>
        </p:spPr>
        <p:txBody>
          <a:bodyPr>
            <a:noAutofit/>
          </a:bodyPr>
          <a:lstStyle/>
          <a:p>
            <a:r>
              <a:rPr lang="en-GB" sz="2400" dirty="0" smtClean="0"/>
              <a:t>HGSS has five </a:t>
            </a:r>
            <a:r>
              <a:rPr lang="en-GB" sz="2400" dirty="0"/>
              <a:t>k</a:t>
            </a:r>
            <a:r>
              <a:rPr lang="en-GB" sz="2400" dirty="0" smtClean="0"/>
              <a:t>ey </a:t>
            </a:r>
            <a:r>
              <a:rPr lang="en-GB" sz="2400" dirty="0"/>
              <a:t>w</a:t>
            </a:r>
            <a:r>
              <a:rPr lang="en-GB" sz="2400" dirty="0" smtClean="0"/>
              <a:t>ork streams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19878" y="2124945"/>
            <a:ext cx="2093843" cy="2279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Services</a:t>
            </a:r>
          </a:p>
          <a:p>
            <a:pPr algn="ctr"/>
            <a:r>
              <a:rPr lang="en-GB" sz="1600" dirty="0" smtClean="0"/>
              <a:t>Welfare</a:t>
            </a:r>
          </a:p>
          <a:p>
            <a:pPr algn="ctr"/>
            <a:r>
              <a:rPr lang="en-GB" sz="1600" dirty="0" smtClean="0"/>
              <a:t>Life cycle events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619878" y="1581606"/>
            <a:ext cx="2093843" cy="49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Welfare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2793235" y="2124945"/>
            <a:ext cx="2093843" cy="2279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Adult Education</a:t>
            </a:r>
          </a:p>
          <a:p>
            <a:pPr algn="ctr"/>
            <a:r>
              <a:rPr lang="en-GB" sz="1600" dirty="0" smtClean="0"/>
              <a:t>Kerem School</a:t>
            </a:r>
          </a:p>
          <a:p>
            <a:pPr algn="ctr"/>
            <a:r>
              <a:rPr lang="en-GB" sz="1600" dirty="0" smtClean="0"/>
              <a:t>Aleph Learning Centre</a:t>
            </a:r>
          </a:p>
          <a:p>
            <a:pPr algn="ctr"/>
            <a:r>
              <a:rPr lang="en-GB" sz="1600" dirty="0" smtClean="0"/>
              <a:t>The Zone</a:t>
            </a:r>
          </a:p>
          <a:p>
            <a:pPr algn="ctr"/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2793235" y="1581606"/>
            <a:ext cx="2093843" cy="49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Education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4966592" y="2124945"/>
            <a:ext cx="2093843" cy="22791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Children</a:t>
            </a:r>
          </a:p>
          <a:p>
            <a:pPr algn="ctr"/>
            <a:r>
              <a:rPr lang="en-GB" sz="1600" dirty="0" smtClean="0"/>
              <a:t>Youth</a:t>
            </a:r>
          </a:p>
          <a:p>
            <a:pPr algn="ctr"/>
            <a:r>
              <a:rPr lang="en-GB" sz="1600" dirty="0" smtClean="0"/>
              <a:t>Young Adults</a:t>
            </a:r>
          </a:p>
          <a:p>
            <a:pPr algn="ctr"/>
            <a:r>
              <a:rPr lang="en-GB" sz="1600" dirty="0" smtClean="0"/>
              <a:t>Young Families</a:t>
            </a:r>
          </a:p>
          <a:p>
            <a:pPr algn="ctr"/>
            <a:r>
              <a:rPr lang="en-GB" sz="1600" dirty="0" smtClean="0"/>
              <a:t>Seniors</a:t>
            </a:r>
          </a:p>
          <a:p>
            <a:pPr algn="ctr"/>
            <a:r>
              <a:rPr lang="en-GB" sz="1600" dirty="0" smtClean="0"/>
              <a:t>Events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66592" y="1581606"/>
            <a:ext cx="2093843" cy="4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Development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7139949" y="2124945"/>
            <a:ext cx="2093843" cy="22791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Website</a:t>
            </a:r>
          </a:p>
          <a:p>
            <a:pPr algn="ctr"/>
            <a:r>
              <a:rPr lang="en-GB" sz="1600" dirty="0" smtClean="0"/>
              <a:t>Social Media</a:t>
            </a:r>
          </a:p>
          <a:p>
            <a:pPr algn="ctr"/>
            <a:r>
              <a:rPr lang="en-GB" sz="1600" dirty="0" smtClean="0"/>
              <a:t>Publications</a:t>
            </a:r>
          </a:p>
          <a:p>
            <a:pPr algn="ctr"/>
            <a:r>
              <a:rPr lang="en-GB" sz="1600" dirty="0" smtClean="0"/>
              <a:t>Communications</a:t>
            </a:r>
          </a:p>
          <a:p>
            <a:pPr algn="ctr"/>
            <a:r>
              <a:rPr lang="en-GB" sz="1600" dirty="0" smtClean="0"/>
              <a:t>Calendar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7139949" y="1581606"/>
            <a:ext cx="2093843" cy="49032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Programming &amp; Communications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9313306" y="2124945"/>
            <a:ext cx="2093843" cy="2279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Administration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Finance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HR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Database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Member Services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Facilities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Security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13306" y="1581606"/>
            <a:ext cx="2093843" cy="4903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Operations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3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56" y="365125"/>
            <a:ext cx="10515600" cy="525343"/>
          </a:xfrm>
        </p:spPr>
        <p:txBody>
          <a:bodyPr>
            <a:noAutofit/>
          </a:bodyPr>
          <a:lstStyle/>
          <a:p>
            <a:r>
              <a:rPr lang="en-GB" sz="2400" dirty="0" smtClean="0"/>
              <a:t>Professional staff are aligned and have responsibilities within the different work streams</a:t>
            </a:r>
            <a:endParaRPr lang="en-GB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7282970" y="5438487"/>
            <a:ext cx="1872000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Programme Coordinator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077513" y="5438487"/>
            <a:ext cx="1872000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Youth Directors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889988" y="5438487"/>
            <a:ext cx="1900333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Head of ALC</a:t>
            </a:r>
            <a:endParaRPr lang="en-GB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9481800" y="5438487"/>
            <a:ext cx="1872000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Facilities Manager</a:t>
            </a:r>
            <a:endParaRPr lang="en-GB" sz="1400" dirty="0"/>
          </a:p>
        </p:txBody>
      </p:sp>
      <p:sp>
        <p:nvSpPr>
          <p:cNvPr id="32" name="Rounded Rectangle 31"/>
          <p:cNvSpPr/>
          <p:nvPr/>
        </p:nvSpPr>
        <p:spPr>
          <a:xfrm>
            <a:off x="9481800" y="5917667"/>
            <a:ext cx="1872000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Finance Manager</a:t>
            </a:r>
            <a:endParaRPr lang="en-GB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9481800" y="6385124"/>
            <a:ext cx="1872000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Office Manager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19878" y="2804495"/>
            <a:ext cx="2093843" cy="49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Welfare</a:t>
            </a:r>
            <a:endParaRPr lang="en-GB" sz="1600" dirty="0"/>
          </a:p>
        </p:txBody>
      </p:sp>
      <p:sp>
        <p:nvSpPr>
          <p:cNvPr id="19" name="Rectangle 18"/>
          <p:cNvSpPr/>
          <p:nvPr/>
        </p:nvSpPr>
        <p:spPr>
          <a:xfrm>
            <a:off x="2793235" y="2804495"/>
            <a:ext cx="2093843" cy="49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Education</a:t>
            </a:r>
            <a:endParaRPr lang="en-GB" sz="1600" dirty="0"/>
          </a:p>
        </p:txBody>
      </p:sp>
      <p:sp>
        <p:nvSpPr>
          <p:cNvPr id="20" name="Rectangle 19"/>
          <p:cNvSpPr/>
          <p:nvPr/>
        </p:nvSpPr>
        <p:spPr>
          <a:xfrm>
            <a:off x="4966592" y="2804495"/>
            <a:ext cx="2093843" cy="4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Development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7139949" y="2804495"/>
            <a:ext cx="2093843" cy="49032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Programming &amp; Communications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9313306" y="2804495"/>
            <a:ext cx="2093843" cy="4903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Operations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6505" y="3380967"/>
            <a:ext cx="2093843" cy="1991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Services</a:t>
            </a:r>
          </a:p>
          <a:p>
            <a:pPr algn="ctr"/>
            <a:r>
              <a:rPr lang="en-GB" sz="1600" dirty="0" smtClean="0"/>
              <a:t>Welfare</a:t>
            </a:r>
          </a:p>
          <a:p>
            <a:pPr algn="ctr"/>
            <a:r>
              <a:rPr lang="en-GB" sz="1600" dirty="0" smtClean="0"/>
              <a:t>Life cycle events</a:t>
            </a:r>
            <a:endParaRPr lang="en-GB" sz="1600" dirty="0"/>
          </a:p>
        </p:txBody>
      </p:sp>
      <p:sp>
        <p:nvSpPr>
          <p:cNvPr id="24" name="Rectangle 23"/>
          <p:cNvSpPr/>
          <p:nvPr/>
        </p:nvSpPr>
        <p:spPr>
          <a:xfrm>
            <a:off x="2799862" y="3380967"/>
            <a:ext cx="2093843" cy="1991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Adult Education</a:t>
            </a:r>
          </a:p>
          <a:p>
            <a:pPr algn="ctr"/>
            <a:r>
              <a:rPr lang="en-GB" sz="1600" dirty="0" smtClean="0"/>
              <a:t>Kerem School</a:t>
            </a:r>
          </a:p>
          <a:p>
            <a:pPr algn="ctr"/>
            <a:r>
              <a:rPr lang="en-GB" sz="1600" dirty="0" smtClean="0"/>
              <a:t>Aleph Learning Centre</a:t>
            </a:r>
          </a:p>
          <a:p>
            <a:pPr algn="ctr"/>
            <a:r>
              <a:rPr lang="en-GB" sz="1600" dirty="0" smtClean="0"/>
              <a:t>The Zone</a:t>
            </a:r>
          </a:p>
          <a:p>
            <a:pPr algn="ctr"/>
            <a:endParaRPr lang="en-GB" sz="1600" dirty="0"/>
          </a:p>
        </p:txBody>
      </p:sp>
      <p:sp>
        <p:nvSpPr>
          <p:cNvPr id="36" name="Rectangle 35"/>
          <p:cNvSpPr/>
          <p:nvPr/>
        </p:nvSpPr>
        <p:spPr>
          <a:xfrm>
            <a:off x="4973219" y="3380967"/>
            <a:ext cx="2093843" cy="1991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Children</a:t>
            </a:r>
          </a:p>
          <a:p>
            <a:pPr algn="ctr"/>
            <a:r>
              <a:rPr lang="en-GB" sz="1600" dirty="0" smtClean="0"/>
              <a:t>Youth</a:t>
            </a:r>
          </a:p>
          <a:p>
            <a:pPr algn="ctr"/>
            <a:r>
              <a:rPr lang="en-GB" sz="1600" dirty="0" smtClean="0"/>
              <a:t>Young Adults</a:t>
            </a:r>
          </a:p>
          <a:p>
            <a:pPr algn="ctr"/>
            <a:r>
              <a:rPr lang="en-GB" sz="1600" dirty="0" smtClean="0"/>
              <a:t>Young Families</a:t>
            </a:r>
          </a:p>
          <a:p>
            <a:pPr algn="ctr"/>
            <a:r>
              <a:rPr lang="en-GB" sz="1600" dirty="0" smtClean="0"/>
              <a:t>Seniors</a:t>
            </a:r>
          </a:p>
          <a:p>
            <a:pPr algn="ctr"/>
            <a:r>
              <a:rPr lang="en-GB" sz="1600" dirty="0" smtClean="0"/>
              <a:t>Events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146576" y="3380967"/>
            <a:ext cx="2093843" cy="19911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Website</a:t>
            </a:r>
          </a:p>
          <a:p>
            <a:pPr algn="ctr"/>
            <a:r>
              <a:rPr lang="en-GB" sz="1600" dirty="0" smtClean="0"/>
              <a:t>Social Media</a:t>
            </a:r>
          </a:p>
          <a:p>
            <a:pPr algn="ctr"/>
            <a:r>
              <a:rPr lang="en-GB" sz="1600" dirty="0" smtClean="0"/>
              <a:t>Publications</a:t>
            </a:r>
          </a:p>
          <a:p>
            <a:pPr algn="ctr"/>
            <a:r>
              <a:rPr lang="en-GB" sz="1600" dirty="0" smtClean="0"/>
              <a:t>Communications</a:t>
            </a:r>
          </a:p>
          <a:p>
            <a:pPr algn="ctr"/>
            <a:r>
              <a:rPr lang="en-GB" sz="1600" dirty="0" smtClean="0"/>
              <a:t>Calendar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9319933" y="3380967"/>
            <a:ext cx="2093843" cy="19911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Administration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Finance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HR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Database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Member Services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Facilities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Security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906598" y="5920900"/>
            <a:ext cx="1872000" cy="432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Head of Kerem* </a:t>
            </a:r>
            <a:endParaRPr lang="en-GB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6249" y="6475931"/>
            <a:ext cx="20505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* Not employed by the </a:t>
            </a:r>
            <a:r>
              <a:rPr lang="en-GB" sz="1050" dirty="0" smtClean="0"/>
              <a:t>Synagogue</a:t>
            </a:r>
            <a:endParaRPr lang="en-GB" sz="1050" dirty="0"/>
          </a:p>
        </p:txBody>
      </p:sp>
      <p:sp>
        <p:nvSpPr>
          <p:cNvPr id="46" name="Rounded Rectangle 45"/>
          <p:cNvSpPr/>
          <p:nvPr/>
        </p:nvSpPr>
        <p:spPr>
          <a:xfrm>
            <a:off x="619878" y="2345805"/>
            <a:ext cx="10787271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Director</a:t>
            </a:r>
            <a:endParaRPr lang="en-GB" sz="1600" dirty="0"/>
          </a:p>
        </p:txBody>
      </p:sp>
      <p:sp>
        <p:nvSpPr>
          <p:cNvPr id="47" name="Rounded Rectangle 46"/>
          <p:cNvSpPr/>
          <p:nvPr/>
        </p:nvSpPr>
        <p:spPr>
          <a:xfrm>
            <a:off x="619878" y="1115637"/>
            <a:ext cx="6440557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Senior Rabbi</a:t>
            </a:r>
            <a:endParaRPr lang="en-GB" sz="1600" dirty="0"/>
          </a:p>
        </p:txBody>
      </p:sp>
      <p:sp>
        <p:nvSpPr>
          <p:cNvPr id="48" name="Rounded Rectangle 47"/>
          <p:cNvSpPr/>
          <p:nvPr/>
        </p:nvSpPr>
        <p:spPr>
          <a:xfrm>
            <a:off x="619877" y="1526706"/>
            <a:ext cx="6440557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Rabbi</a:t>
            </a:r>
            <a:endParaRPr lang="en-GB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619877" y="1937776"/>
            <a:ext cx="6440557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Chazan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2724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343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professional staff are supported by the lay leadership of the community</a:t>
            </a:r>
            <a:endParaRPr lang="en-GB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935984" y="1200271"/>
            <a:ext cx="2520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  X Wardens</a:t>
            </a:r>
            <a:endParaRPr lang="en-GB" sz="1600" dirty="0"/>
          </a:p>
        </p:txBody>
      </p:sp>
      <p:sp>
        <p:nvSpPr>
          <p:cNvPr id="18" name="Rectangle 17"/>
          <p:cNvSpPr/>
          <p:nvPr/>
        </p:nvSpPr>
        <p:spPr>
          <a:xfrm>
            <a:off x="797678" y="2198810"/>
            <a:ext cx="2093843" cy="49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Welfare</a:t>
            </a:r>
            <a:endParaRPr lang="en-GB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035" y="2198810"/>
            <a:ext cx="2093843" cy="49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Education</a:t>
            </a:r>
            <a:endParaRPr lang="en-GB" sz="1600" dirty="0"/>
          </a:p>
        </p:txBody>
      </p:sp>
      <p:sp>
        <p:nvSpPr>
          <p:cNvPr id="20" name="Rectangle 19"/>
          <p:cNvSpPr/>
          <p:nvPr/>
        </p:nvSpPr>
        <p:spPr>
          <a:xfrm>
            <a:off x="5144392" y="2198810"/>
            <a:ext cx="2093843" cy="4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Development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7317749" y="2198810"/>
            <a:ext cx="2093843" cy="49032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Programming &amp; Communications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9491106" y="2198810"/>
            <a:ext cx="2093843" cy="4903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Operations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552738" y="1200271"/>
            <a:ext cx="2520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Vice Chairman</a:t>
            </a:r>
            <a:endParaRPr lang="en-GB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6158220" y="1200502"/>
            <a:ext cx="2520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Chairman</a:t>
            </a:r>
            <a:endParaRPr lang="en-GB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8757389" y="1200502"/>
            <a:ext cx="2520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Financial Rep</a:t>
            </a:r>
            <a:endParaRPr lang="en-GB" sz="1600" dirty="0"/>
          </a:p>
        </p:txBody>
      </p:sp>
      <p:sp>
        <p:nvSpPr>
          <p:cNvPr id="51" name="Rounded Rectangle 50"/>
          <p:cNvSpPr/>
          <p:nvPr/>
        </p:nvSpPr>
        <p:spPr>
          <a:xfrm>
            <a:off x="934898" y="1635923"/>
            <a:ext cx="2520000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Chazan</a:t>
            </a:r>
            <a:endParaRPr lang="en-GB" sz="1600" dirty="0"/>
          </a:p>
        </p:txBody>
      </p:sp>
      <p:sp>
        <p:nvSpPr>
          <p:cNvPr id="52" name="Rounded Rectangle 51"/>
          <p:cNvSpPr/>
          <p:nvPr/>
        </p:nvSpPr>
        <p:spPr>
          <a:xfrm>
            <a:off x="3548682" y="1635923"/>
            <a:ext cx="2520000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Rabbi</a:t>
            </a:r>
            <a:endParaRPr lang="en-GB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6139810" y="1635923"/>
            <a:ext cx="2520000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Senior Rabbi</a:t>
            </a:r>
            <a:endParaRPr lang="en-GB" sz="1600" dirty="0"/>
          </a:p>
        </p:txBody>
      </p:sp>
      <p:sp>
        <p:nvSpPr>
          <p:cNvPr id="54" name="Rounded Rectangle 53"/>
          <p:cNvSpPr/>
          <p:nvPr/>
        </p:nvSpPr>
        <p:spPr>
          <a:xfrm>
            <a:off x="8759093" y="1627523"/>
            <a:ext cx="2520000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Community Director</a:t>
            </a:r>
            <a:endParaRPr lang="en-GB" sz="1600" dirty="0"/>
          </a:p>
        </p:txBody>
      </p:sp>
      <p:sp>
        <p:nvSpPr>
          <p:cNvPr id="55" name="Rounded Rectangle 54"/>
          <p:cNvSpPr/>
          <p:nvPr/>
        </p:nvSpPr>
        <p:spPr>
          <a:xfrm>
            <a:off x="797678" y="1050401"/>
            <a:ext cx="10787270" cy="101105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56" name="Rounded Rectangle 55"/>
          <p:cNvSpPr/>
          <p:nvPr/>
        </p:nvSpPr>
        <p:spPr>
          <a:xfrm>
            <a:off x="797678" y="2851132"/>
            <a:ext cx="10787270" cy="13809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84889" y="1341189"/>
            <a:ext cx="10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Executive</a:t>
            </a:r>
            <a:endParaRPr lang="en-GB" b="1" dirty="0"/>
          </a:p>
        </p:txBody>
      </p:sp>
      <p:sp>
        <p:nvSpPr>
          <p:cNvPr id="67" name="Rounded Rectangle 66"/>
          <p:cNvSpPr/>
          <p:nvPr/>
        </p:nvSpPr>
        <p:spPr>
          <a:xfrm>
            <a:off x="7399810" y="2928161"/>
            <a:ext cx="1872000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Programme Coordinator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186317" y="2928161"/>
            <a:ext cx="1872000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smtClean="0">
                <a:solidFill>
                  <a:schemeClr val="bg1"/>
                </a:solidFill>
              </a:rPr>
              <a:t>Youth Directors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020896" y="2928161"/>
            <a:ext cx="1900333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Head of ALC</a:t>
            </a:r>
            <a:endParaRPr lang="en-GB" sz="1400" dirty="0"/>
          </a:p>
        </p:txBody>
      </p:sp>
      <p:sp>
        <p:nvSpPr>
          <p:cNvPr id="70" name="Rounded Rectangle 69"/>
          <p:cNvSpPr/>
          <p:nvPr/>
        </p:nvSpPr>
        <p:spPr>
          <a:xfrm>
            <a:off x="9612708" y="2928161"/>
            <a:ext cx="1872000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Facilities Manager</a:t>
            </a:r>
            <a:endParaRPr lang="en-GB" sz="1400" dirty="0"/>
          </a:p>
        </p:txBody>
      </p:sp>
      <p:sp>
        <p:nvSpPr>
          <p:cNvPr id="71" name="Rounded Rectangle 70"/>
          <p:cNvSpPr/>
          <p:nvPr/>
        </p:nvSpPr>
        <p:spPr>
          <a:xfrm>
            <a:off x="9612708" y="3364477"/>
            <a:ext cx="1872000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Finance Manager</a:t>
            </a:r>
            <a:endParaRPr lang="en-GB" sz="1400" dirty="0"/>
          </a:p>
        </p:txBody>
      </p:sp>
      <p:sp>
        <p:nvSpPr>
          <p:cNvPr id="72" name="Rounded Rectangle 71"/>
          <p:cNvSpPr/>
          <p:nvPr/>
        </p:nvSpPr>
        <p:spPr>
          <a:xfrm>
            <a:off x="9612708" y="3789070"/>
            <a:ext cx="1872000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Office Manager</a:t>
            </a:r>
            <a:endParaRPr lang="en-GB" sz="1400" dirty="0"/>
          </a:p>
        </p:txBody>
      </p:sp>
      <p:sp>
        <p:nvSpPr>
          <p:cNvPr id="73" name="Rounded Rectangle 72"/>
          <p:cNvSpPr/>
          <p:nvPr/>
        </p:nvSpPr>
        <p:spPr>
          <a:xfrm>
            <a:off x="3037506" y="3353423"/>
            <a:ext cx="1872000" cy="39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Head of Kerem* </a:t>
            </a:r>
            <a:endParaRPr lang="en-GB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5314355" y="4431278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Children</a:t>
            </a:r>
            <a:endParaRPr lang="en-GB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5314355" y="4842252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Youth</a:t>
            </a:r>
            <a:endParaRPr lang="en-GB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3044343" y="4431278"/>
            <a:ext cx="1900333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ALC</a:t>
            </a:r>
            <a:endParaRPr lang="en-GB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9636155" y="4431278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Security</a:t>
            </a:r>
            <a:endParaRPr lang="en-GB" sz="1400" dirty="0"/>
          </a:p>
        </p:txBody>
      </p:sp>
      <p:sp>
        <p:nvSpPr>
          <p:cNvPr id="42" name="Rounded Rectangle 41"/>
          <p:cNvSpPr/>
          <p:nvPr/>
        </p:nvSpPr>
        <p:spPr>
          <a:xfrm>
            <a:off x="9636155" y="4853306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Finance</a:t>
            </a:r>
            <a:endParaRPr lang="en-GB" sz="1400" dirty="0"/>
          </a:p>
        </p:txBody>
      </p:sp>
      <p:sp>
        <p:nvSpPr>
          <p:cNvPr id="46" name="Rounded Rectangle 45"/>
          <p:cNvSpPr/>
          <p:nvPr/>
        </p:nvSpPr>
        <p:spPr>
          <a:xfrm>
            <a:off x="3060953" y="4842252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Adult  Education</a:t>
            </a:r>
            <a:endParaRPr lang="en-GB" sz="1600" dirty="0"/>
          </a:p>
        </p:txBody>
      </p:sp>
      <p:sp>
        <p:nvSpPr>
          <p:cNvPr id="47" name="Rounded Rectangle 46"/>
          <p:cNvSpPr/>
          <p:nvPr/>
        </p:nvSpPr>
        <p:spPr>
          <a:xfrm>
            <a:off x="939139" y="4451264"/>
            <a:ext cx="1900333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Services</a:t>
            </a:r>
            <a:endParaRPr lang="en-GB" sz="1600" dirty="0"/>
          </a:p>
        </p:txBody>
      </p:sp>
      <p:sp>
        <p:nvSpPr>
          <p:cNvPr id="74" name="Rounded Rectangle 73"/>
          <p:cNvSpPr/>
          <p:nvPr/>
        </p:nvSpPr>
        <p:spPr>
          <a:xfrm>
            <a:off x="955749" y="4862238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Nefesh</a:t>
            </a:r>
            <a:endParaRPr lang="en-GB" sz="1600" dirty="0"/>
          </a:p>
        </p:txBody>
      </p:sp>
      <p:sp>
        <p:nvSpPr>
          <p:cNvPr id="75" name="Rounded Rectangle 74"/>
          <p:cNvSpPr/>
          <p:nvPr/>
        </p:nvSpPr>
        <p:spPr>
          <a:xfrm>
            <a:off x="7475255" y="4451264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Communications</a:t>
            </a:r>
            <a:endParaRPr lang="en-GB" sz="1600" dirty="0"/>
          </a:p>
        </p:txBody>
      </p:sp>
      <p:sp>
        <p:nvSpPr>
          <p:cNvPr id="79" name="Rounded Rectangle 78"/>
          <p:cNvSpPr/>
          <p:nvPr/>
        </p:nvSpPr>
        <p:spPr>
          <a:xfrm>
            <a:off x="5314355" y="5263611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Nashim</a:t>
            </a:r>
            <a:endParaRPr lang="en-GB" sz="1600" dirty="0"/>
          </a:p>
        </p:txBody>
      </p:sp>
      <p:sp>
        <p:nvSpPr>
          <p:cNvPr id="80" name="Rounded Rectangle 79"/>
          <p:cNvSpPr/>
          <p:nvPr/>
        </p:nvSpPr>
        <p:spPr>
          <a:xfrm>
            <a:off x="5314355" y="5674585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Young Families</a:t>
            </a:r>
            <a:endParaRPr lang="en-GB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5314355" y="6085559"/>
            <a:ext cx="1872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Social</a:t>
            </a:r>
            <a:endParaRPr lang="en-GB" sz="1600" dirty="0"/>
          </a:p>
        </p:txBody>
      </p:sp>
      <p:sp>
        <p:nvSpPr>
          <p:cNvPr id="82" name="Rounded Rectangle 81"/>
          <p:cNvSpPr/>
          <p:nvPr/>
        </p:nvSpPr>
        <p:spPr>
          <a:xfrm>
            <a:off x="828236" y="4319410"/>
            <a:ext cx="10787270" cy="2210344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-171192" y="3207336"/>
            <a:ext cx="1404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smtClean="0"/>
              <a:t>Professional </a:t>
            </a:r>
          </a:p>
          <a:p>
            <a:pPr algn="ctr"/>
            <a:r>
              <a:rPr lang="en-GB" b="1" dirty="0" smtClean="0"/>
              <a:t>Team</a:t>
            </a:r>
            <a:endParaRPr lang="en-GB" b="1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-426533" y="5085588"/>
            <a:ext cx="1914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Board of Management</a:t>
            </a:r>
            <a:endParaRPr lang="en-GB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76249" y="6577531"/>
            <a:ext cx="20505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* Not employed by the synagogue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9340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9" y="365125"/>
            <a:ext cx="10515600" cy="525343"/>
          </a:xfrm>
        </p:spPr>
        <p:txBody>
          <a:bodyPr>
            <a:noAutofit/>
          </a:bodyPr>
          <a:lstStyle/>
          <a:p>
            <a:r>
              <a:rPr lang="en-GB" sz="2400" dirty="0" smtClean="0"/>
              <a:t>Professional </a:t>
            </a:r>
            <a:r>
              <a:rPr lang="en-GB" sz="2400" smtClean="0"/>
              <a:t>Team organogram</a:t>
            </a:r>
            <a:endParaRPr lang="en-GB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9634349" y="2405922"/>
            <a:ext cx="2160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Community Director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4542996" y="2405922"/>
            <a:ext cx="2160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Senior Rabbi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7229089" y="2405114"/>
            <a:ext cx="2160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Community Rabbi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78168" y="2405923"/>
            <a:ext cx="1595534" cy="48519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 to Rabbis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4127242" y="5151101"/>
            <a:ext cx="1872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Programme Coordinator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86949" y="5127170"/>
            <a:ext cx="1872000" cy="48519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Youth Directors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46656" y="5127170"/>
            <a:ext cx="1900333" cy="48519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Head of ALC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10248121" y="5178259"/>
            <a:ext cx="1872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Facilities Manager</a:t>
            </a:r>
            <a:endParaRPr lang="en-GB" dirty="0"/>
          </a:p>
        </p:txBody>
      </p:sp>
      <p:sp>
        <p:nvSpPr>
          <p:cNvPr id="32" name="Rounded Rectangle 31"/>
          <p:cNvSpPr/>
          <p:nvPr/>
        </p:nvSpPr>
        <p:spPr>
          <a:xfrm>
            <a:off x="8207828" y="5178259"/>
            <a:ext cx="1872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Finance Manager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167535" y="5178259"/>
            <a:ext cx="1872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Office Manager</a:t>
            </a:r>
            <a:endParaRPr lang="en-GB" dirty="0"/>
          </a:p>
        </p:txBody>
      </p:sp>
      <p:sp>
        <p:nvSpPr>
          <p:cNvPr id="34" name="Rounded Rectangle 33"/>
          <p:cNvSpPr/>
          <p:nvPr/>
        </p:nvSpPr>
        <p:spPr>
          <a:xfrm>
            <a:off x="4391945" y="1222192"/>
            <a:ext cx="2444621" cy="48519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Honorary Officers</a:t>
            </a:r>
            <a:endParaRPr lang="en-GB" dirty="0"/>
          </a:p>
        </p:txBody>
      </p:sp>
      <p:sp>
        <p:nvSpPr>
          <p:cNvPr id="35" name="Rounded Rectangle 34"/>
          <p:cNvSpPr/>
          <p:nvPr/>
        </p:nvSpPr>
        <p:spPr>
          <a:xfrm>
            <a:off x="157935" y="2407218"/>
            <a:ext cx="2160000" cy="4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Chazan</a:t>
            </a:r>
            <a:endParaRPr lang="en-GB" dirty="0"/>
          </a:p>
        </p:txBody>
      </p:sp>
      <p:cxnSp>
        <p:nvCxnSpPr>
          <p:cNvPr id="5" name="Elbow Connector 4"/>
          <p:cNvCxnSpPr>
            <a:stCxn id="34" idx="2"/>
            <a:endCxn id="35" idx="0"/>
          </p:cNvCxnSpPr>
          <p:nvPr/>
        </p:nvCxnSpPr>
        <p:spPr>
          <a:xfrm rot="5400000">
            <a:off x="3076179" y="-130860"/>
            <a:ext cx="699835" cy="437632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34" idx="2"/>
            <a:endCxn id="25" idx="0"/>
          </p:cNvCxnSpPr>
          <p:nvPr/>
        </p:nvCxnSpPr>
        <p:spPr>
          <a:xfrm rot="16200000" flipH="1">
            <a:off x="5269357" y="2052282"/>
            <a:ext cx="698539" cy="87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4" idx="2"/>
            <a:endCxn id="3" idx="0"/>
          </p:cNvCxnSpPr>
          <p:nvPr/>
        </p:nvCxnSpPr>
        <p:spPr>
          <a:xfrm rot="16200000" flipH="1">
            <a:off x="7815033" y="-493395"/>
            <a:ext cx="698539" cy="510009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5" idx="1"/>
            <a:endCxn id="27" idx="3"/>
          </p:cNvCxnSpPr>
          <p:nvPr/>
        </p:nvCxnSpPr>
        <p:spPr>
          <a:xfrm flipH="1" flipV="1">
            <a:off x="4273702" y="2648519"/>
            <a:ext cx="269294" cy="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3" idx="2"/>
            <a:endCxn id="29" idx="0"/>
          </p:cNvCxnSpPr>
          <p:nvPr/>
        </p:nvCxnSpPr>
        <p:spPr>
          <a:xfrm rot="5400000">
            <a:off x="5751025" y="163846"/>
            <a:ext cx="2235248" cy="7691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" idx="2"/>
            <a:endCxn id="28" idx="0"/>
          </p:cNvCxnSpPr>
          <p:nvPr/>
        </p:nvCxnSpPr>
        <p:spPr>
          <a:xfrm rot="5400000">
            <a:off x="6759207" y="1195958"/>
            <a:ext cx="2259179" cy="56511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3" idx="2"/>
            <a:endCxn id="33" idx="0"/>
          </p:cNvCxnSpPr>
          <p:nvPr/>
        </p:nvCxnSpPr>
        <p:spPr>
          <a:xfrm rot="5400000">
            <a:off x="7765774" y="2229683"/>
            <a:ext cx="2286337" cy="361081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" idx="2"/>
            <a:endCxn id="32" idx="0"/>
          </p:cNvCxnSpPr>
          <p:nvPr/>
        </p:nvCxnSpPr>
        <p:spPr>
          <a:xfrm rot="5400000">
            <a:off x="8785921" y="3249830"/>
            <a:ext cx="2286337" cy="15705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2"/>
            <a:endCxn id="31" idx="0"/>
          </p:cNvCxnSpPr>
          <p:nvPr/>
        </p:nvCxnSpPr>
        <p:spPr>
          <a:xfrm rot="16200000" flipH="1">
            <a:off x="9806067" y="3800204"/>
            <a:ext cx="2286337" cy="4697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" idx="2"/>
            <a:endCxn id="30" idx="0"/>
          </p:cNvCxnSpPr>
          <p:nvPr/>
        </p:nvCxnSpPr>
        <p:spPr>
          <a:xfrm rot="5400000">
            <a:off x="4737962" y="-849217"/>
            <a:ext cx="2235248" cy="97175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34" idx="2"/>
            <a:endCxn id="26" idx="0"/>
          </p:cNvCxnSpPr>
          <p:nvPr/>
        </p:nvCxnSpPr>
        <p:spPr>
          <a:xfrm rot="16200000" flipH="1">
            <a:off x="6612807" y="708831"/>
            <a:ext cx="697731" cy="269483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5" idx="3"/>
            <a:endCxn id="26" idx="1"/>
          </p:cNvCxnSpPr>
          <p:nvPr/>
        </p:nvCxnSpPr>
        <p:spPr>
          <a:xfrm flipV="1">
            <a:off x="6702996" y="2648114"/>
            <a:ext cx="526093" cy="80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488783" y="1306222"/>
            <a:ext cx="2268000" cy="5436000"/>
          </a:xfrm>
          <a:prstGeom prst="bentConnector3">
            <a:avLst>
              <a:gd name="adj1" fmla="val 37387"/>
            </a:avLst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91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249</Words>
  <Application>Microsoft Office PowerPoint</Application>
  <PresentationFormat>Widescreen</PresentationFormat>
  <Paragraphs>129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HGSS Leadership Structure</vt:lpstr>
      <vt:lpstr>HGSS has five key work streams </vt:lpstr>
      <vt:lpstr>Professional staff are aligned and have responsibilities within the different work streams</vt:lpstr>
      <vt:lpstr>The professional staff are supported by the lay leadership of the community</vt:lpstr>
      <vt:lpstr>Professional Team organogram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Levinson</dc:creator>
  <cp:lastModifiedBy>Michele Dantzie</cp:lastModifiedBy>
  <cp:revision>19</cp:revision>
  <dcterms:created xsi:type="dcterms:W3CDTF">2017-07-16T11:31:04Z</dcterms:created>
  <dcterms:modified xsi:type="dcterms:W3CDTF">2017-09-05T11:01:27Z</dcterms:modified>
</cp:coreProperties>
</file>